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160" cy="993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CA" sz="1800" spc="-1" strike="noStrike">
                <a:latin typeface="Arial"/>
              </a:rPr>
              <a:t>Click to edit the title text format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129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1143000" y="1821960"/>
            <a:ext cx="6857280" cy="178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 algn="ctr">
              <a:lnSpc>
                <a:spcPct val="90000"/>
              </a:lnSpc>
            </a:pPr>
            <a:r>
              <a:rPr b="0" lang="en-CA" sz="4500" spc="-1" strike="noStrike">
                <a:solidFill>
                  <a:srgbClr val="000000"/>
                </a:solidFill>
                <a:latin typeface="Calibri"/>
                <a:ea typeface="Calibri"/>
              </a:rPr>
              <a:t>Our plan to reduce TTC CO2 Emissions by &gt;5%</a:t>
            </a:r>
            <a:endParaRPr b="0" lang="en-CA" sz="45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143000" y="3831480"/>
            <a:ext cx="6857280" cy="12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algn="ctr">
              <a:lnSpc>
                <a:spcPct val="90000"/>
              </a:lnSpc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  <a:ea typeface="Calibri"/>
              </a:rPr>
              <a:t>Rishi Kar, Eugene Kim, Curtis Chong, Shabs Badsha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1752840" y="1091520"/>
            <a:ext cx="574164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90000"/>
              </a:lnSpc>
            </a:pPr>
            <a:r>
              <a:rPr b="0" lang="en-CA" sz="4500" spc="-1" strike="noStrike">
                <a:solidFill>
                  <a:srgbClr val="000000"/>
                </a:solidFill>
                <a:latin typeface="Calibri"/>
                <a:ea typeface="Calibri"/>
              </a:rPr>
              <a:t>Incentives Matter!</a:t>
            </a:r>
            <a:endParaRPr b="0" lang="en-CA" sz="4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45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77">
                                            <p:txEl>
                                              <p:pRg st="0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78">
                                            <p:txEl>
                                              <p:pRg st="0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200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ctr">
              <a:lnSpc>
                <a:spcPct val="9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Methods of Reducing CO2 Emissions</a:t>
            </a:r>
            <a:endParaRPr b="0" lang="en-CA" sz="33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457200" indent="-3610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Adding App functionality to target the routes with high percentage of capacity utilization (&gt;80%)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Cutting routes or adding incentives to use routes with low percentage of capacity underutilization(&lt;15%)</a:t>
            </a:r>
            <a:endParaRPr b="0" lang="en-CA" sz="21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ctr"/>
          <a:p>
            <a:pPr marL="177840" indent="-37440" algn="ctr">
              <a:lnSpc>
                <a:spcPct val="100000"/>
              </a:lnSpc>
              <a:spcBef>
                <a:spcPts val="799"/>
              </a:spcBef>
            </a:pPr>
            <a:r>
              <a:rPr b="0" lang="en-CA" sz="4800" spc="-1" strike="noStrike">
                <a:solidFill>
                  <a:srgbClr val="000000"/>
                </a:solidFill>
                <a:latin typeface="Calibri"/>
                <a:ea typeface="Calibri"/>
              </a:rPr>
              <a:t>DEMO</a:t>
            </a:r>
            <a:endParaRPr b="0" lang="en-CA" sz="48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 marL="177840" indent="-37440">
              <a:lnSpc>
                <a:spcPct val="100000"/>
              </a:lnSpc>
              <a:spcBef>
                <a:spcPts val="799"/>
              </a:spcBef>
            </a:pPr>
            <a:endParaRPr b="0" lang="en-CA" sz="1800" spc="-1" strike="noStrike">
              <a:latin typeface="Arial"/>
            </a:endParaRPr>
          </a:p>
          <a:p>
            <a:pPr marL="177840" indent="-37440" algn="ctr">
              <a:lnSpc>
                <a:spcPct val="100000"/>
              </a:lnSpc>
              <a:spcBef>
                <a:spcPts val="799"/>
              </a:spcBef>
            </a:pPr>
            <a:r>
              <a:rPr b="0" lang="en-CA" sz="7200" spc="-1" strike="noStrike">
                <a:solidFill>
                  <a:srgbClr val="000000"/>
                </a:solidFill>
                <a:latin typeface="Calibri"/>
                <a:ea typeface="Calibri"/>
              </a:rPr>
              <a:t>TTEZ RIDE </a:t>
            </a:r>
            <a:endParaRPr b="0" lang="en-CA" sz="7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220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ctr">
              <a:lnSpc>
                <a:spcPct val="9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Benefits</a:t>
            </a:r>
            <a:endParaRPr b="0" lang="en-CA" sz="33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06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Lower commute times for using public transport</a:t>
            </a: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  <a:spcBef>
                <a:spcPts val="799"/>
              </a:spcBef>
            </a:pPr>
            <a:endParaRPr b="0" lang="en-CA" sz="2100" spc="-1" strike="noStrike">
              <a:latin typeface="Arial"/>
            </a:endParaRPr>
          </a:p>
          <a:p>
            <a:pPr marL="177840" indent="-17064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Lower commute cost (for underutilized routes)</a:t>
            </a: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  <a:spcBef>
                <a:spcPts val="799"/>
              </a:spcBef>
            </a:pPr>
            <a:endParaRPr b="0" lang="en-CA" sz="2100" spc="-1" strike="noStrike">
              <a:latin typeface="Arial"/>
            </a:endParaRPr>
          </a:p>
          <a:p>
            <a:pPr marL="177840" indent="-17064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Decreasing our Carbon Footprint through route reductions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endParaRPr b="0" lang="en-CA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endParaRPr b="0" lang="en-CA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  <a:spcBef>
                <a:spcPts val="799"/>
              </a:spcBef>
            </a:pP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  <a:spcBef>
                <a:spcPts val="799"/>
              </a:spcBef>
            </a:pPr>
            <a:endParaRPr b="0" lang="en-CA" sz="21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227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ctr"/>
          <a:p>
            <a:pPr algn="ctr">
              <a:lnSpc>
                <a:spcPct val="10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Statistics</a:t>
            </a:r>
            <a:endParaRPr b="0" lang="en-CA" sz="33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28560" y="1369080"/>
            <a:ext cx="7886160" cy="40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 marL="457200" indent="-361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In 2013, TTC reported ~ 159g CO2 / km* is produced per passenger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On average, the amount of CO2 emission produced</a:t>
            </a: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by underutilized routes:</a:t>
            </a:r>
            <a:endParaRPr b="0" lang="en-CA" sz="21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spcBef>
                <a:spcPts val="799"/>
              </a:spcBef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30.7 kg  CO2 / 6.6 km = 4.65 kg CO2 / km</a:t>
            </a:r>
            <a:endParaRPr b="0" lang="en-CA" sz="21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spcBef>
                <a:spcPts val="799"/>
              </a:spcBef>
            </a:pP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We would be able to reduce the CO2 emissions by...</a:t>
            </a: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(0.159kg CO2/km / 4.65kg CO2/km)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C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CA" sz="1200" spc="-1" strike="noStrike">
                <a:solidFill>
                  <a:srgbClr val="000000"/>
                </a:solidFill>
                <a:latin typeface="Calibri"/>
                <a:ea typeface="Calibri"/>
              </a:rPr>
              <a:t>*TTC Sustainability Report 2013</a:t>
            </a:r>
            <a:endParaRPr b="0" lang="en-CA" sz="1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234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2484000" y="1071720"/>
            <a:ext cx="5022000" cy="29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15000"/>
              </a:lnSpc>
            </a:pPr>
            <a:r>
              <a:rPr b="1" lang="en-CA" sz="9600" spc="-1" strike="noStrike">
                <a:solidFill>
                  <a:srgbClr val="000000"/>
                </a:solidFill>
                <a:latin typeface="Arial"/>
                <a:ea typeface="Arial"/>
              </a:rPr>
              <a:t>3.42%</a:t>
            </a:r>
            <a:endParaRPr b="0" lang="en-CA" sz="9600" spc="-1" strike="noStrike">
              <a:latin typeface="Arial"/>
            </a:endParaRPr>
          </a:p>
          <a:p>
            <a:pPr marL="177840" indent="-37440" algn="ctr">
              <a:lnSpc>
                <a:spcPct val="90000"/>
              </a:lnSpc>
            </a:pPr>
            <a:endParaRPr b="0" lang="en-CA" sz="96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240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pic>
        <p:nvPicPr>
          <p:cNvPr id="125" name="Shape 241" descr=""/>
          <p:cNvPicPr/>
          <p:nvPr/>
        </p:nvPicPr>
        <p:blipFill>
          <a:blip r:embed="rId2"/>
          <a:srcRect l="28117" t="41841" r="26310" b="3366"/>
          <a:stretch/>
        </p:blipFill>
        <p:spPr>
          <a:xfrm>
            <a:off x="1344240" y="389880"/>
            <a:ext cx="6454800" cy="436320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209520" y="1501200"/>
            <a:ext cx="330840" cy="253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 rot="16200000">
            <a:off x="526680" y="2390040"/>
            <a:ext cx="2047320" cy="412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Arial"/>
              </a:rPr>
              <a:t>Amount of C02 (Kg)</a:t>
            </a:r>
            <a:endParaRPr b="0" lang="en-CA" sz="1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248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ctr">
              <a:lnSpc>
                <a:spcPct val="9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Statistics</a:t>
            </a:r>
            <a:endParaRPr b="0" lang="en-CA" sz="33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628560" y="1154160"/>
            <a:ext cx="797328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37440">
              <a:lnSpc>
                <a:spcPct val="90000"/>
              </a:lnSpc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At max capacity:</a:t>
            </a: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Subway (Line 1) trip from King St to Eglinton Ave used 30.7 kg CO2.*</a:t>
            </a: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Calculating per customer, per km: 30.7 kg / (6.6 km x 384 people)</a:t>
            </a: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For subway: 12.11 g CO2 /km</a:t>
            </a: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For streetcar: 35.26 g CO2/ km</a:t>
            </a: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For bus: 87.81 g CO2/km</a:t>
            </a: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Assumptions:</a:t>
            </a: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Similar gas consumption for g CO2/km for all transport methods.</a:t>
            </a: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Idle times are negligible</a:t>
            </a: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Maximum capacity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CA" sz="1200" spc="-1" strike="noStrike">
                <a:solidFill>
                  <a:srgbClr val="000000"/>
                </a:solidFill>
                <a:latin typeface="Calibri"/>
                <a:ea typeface="Calibri"/>
              </a:rPr>
              <a:t>*TTC Sustainability Report 2013</a:t>
            </a:r>
            <a:endParaRPr b="0" lang="en-CA" sz="1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255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ctr"/>
          <a:p>
            <a:pPr marL="177840" indent="-37440" algn="ctr">
              <a:lnSpc>
                <a:spcPct val="100000"/>
              </a:lnSpc>
              <a:spcBef>
                <a:spcPts val="799"/>
              </a:spcBef>
            </a:pPr>
            <a:r>
              <a:rPr b="1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QUESTIONS </a:t>
            </a:r>
            <a:endParaRPr b="0" lang="en-CA" sz="21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 marL="177840" indent="-37440">
              <a:lnSpc>
                <a:spcPct val="100000"/>
              </a:lnSpc>
              <a:spcBef>
                <a:spcPts val="799"/>
              </a:spcBef>
            </a:pPr>
            <a:endParaRPr b="0" lang="en-CA" sz="1800" spc="-1" strike="noStrike">
              <a:latin typeface="Arial"/>
            </a:endParaRPr>
          </a:p>
          <a:p>
            <a:pPr marL="177840" indent="-37440">
              <a:lnSpc>
                <a:spcPct val="100000"/>
              </a:lnSpc>
              <a:spcBef>
                <a:spcPts val="799"/>
              </a:spcBef>
            </a:pPr>
            <a:endParaRPr b="0" lang="en-CA" sz="1800" spc="-1" strike="noStrike">
              <a:latin typeface="Arial"/>
            </a:endParaRPr>
          </a:p>
          <a:p>
            <a:pPr marL="177840" indent="-37440">
              <a:lnSpc>
                <a:spcPct val="100000"/>
              </a:lnSpc>
              <a:spcBef>
                <a:spcPts val="799"/>
              </a:spcBef>
            </a:pPr>
            <a:endParaRPr b="0" lang="en-CA" sz="1800" spc="-1" strike="noStrike">
              <a:latin typeface="Arial"/>
            </a:endParaRPr>
          </a:p>
          <a:p>
            <a:pPr marL="177840" indent="-37440">
              <a:lnSpc>
                <a:spcPct val="100000"/>
              </a:lnSpc>
              <a:spcBef>
                <a:spcPts val="799"/>
              </a:spcBef>
            </a:pPr>
            <a:endParaRPr b="0" lang="en-CA" sz="1800" spc="-1" strike="noStrike">
              <a:latin typeface="Arial"/>
            </a:endParaRPr>
          </a:p>
          <a:p>
            <a:pPr marL="177840" indent="-37440" algn="ctr">
              <a:lnSpc>
                <a:spcPct val="100000"/>
              </a:lnSpc>
              <a:spcBef>
                <a:spcPts val="799"/>
              </a:spcBef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THANK YOU</a:t>
            </a:r>
            <a:endParaRPr b="0" lang="en-CA" sz="21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137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ctr">
              <a:lnSpc>
                <a:spcPct val="9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Introduction</a:t>
            </a:r>
            <a:endParaRPr b="0" lang="en-CA" sz="33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457200" indent="-3610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Public Transit accounts for 25% of daily commutes - over 1.5 M rides!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CA" sz="2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CA" sz="21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CA" sz="2100" spc="-1" strike="noStrike">
              <a:latin typeface="Arial"/>
            </a:endParaRPr>
          </a:p>
        </p:txBody>
      </p:sp>
      <p:pic>
        <p:nvPicPr>
          <p:cNvPr id="83" name="Shape 140" descr=""/>
          <p:cNvPicPr/>
          <p:nvPr/>
        </p:nvPicPr>
        <p:blipFill>
          <a:blip r:embed="rId2"/>
          <a:stretch/>
        </p:blipFill>
        <p:spPr>
          <a:xfrm>
            <a:off x="2880000" y="2304000"/>
            <a:ext cx="3169440" cy="278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145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628560" y="8928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ctr">
              <a:lnSpc>
                <a:spcPct val="9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Current Issue / Background</a:t>
            </a:r>
            <a:endParaRPr b="0" lang="en-CA" sz="33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628560" y="93996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06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From the data, we found the frequency of trips per route</a:t>
            </a: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  <a:spcBef>
                <a:spcPts val="799"/>
              </a:spcBef>
            </a:pPr>
            <a:endParaRPr b="0" lang="en-CA" sz="2100" spc="-1" strike="noStrike">
              <a:latin typeface="Arial"/>
            </a:endParaRPr>
          </a:p>
        </p:txBody>
      </p:sp>
      <p:pic>
        <p:nvPicPr>
          <p:cNvPr id="87" name="Shape 148" descr=""/>
          <p:cNvPicPr/>
          <p:nvPr/>
        </p:nvPicPr>
        <p:blipFill>
          <a:blip r:embed="rId2"/>
          <a:stretch/>
        </p:blipFill>
        <p:spPr>
          <a:xfrm>
            <a:off x="864000" y="1426680"/>
            <a:ext cx="7343640" cy="354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153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ctr">
              <a:lnSpc>
                <a:spcPct val="9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Data results</a:t>
            </a:r>
            <a:endParaRPr b="0" lang="en-CA" sz="33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28560" y="13690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37440">
              <a:lnSpc>
                <a:spcPct val="90000"/>
              </a:lnSpc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Predicting current CO2 emissions (Kg/km) for each transport method.</a:t>
            </a: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</a:pPr>
            <a:endParaRPr b="0" lang="en-CA" sz="2100" spc="-1" strike="noStrike">
              <a:latin typeface="Arial"/>
            </a:endParaRPr>
          </a:p>
          <a:p>
            <a:pPr marL="177840" indent="-37440">
              <a:lnSpc>
                <a:spcPct val="90000"/>
              </a:lnSpc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Parameters:</a:t>
            </a: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Type of Transport Streetcar, Subway, Bus</a:t>
            </a: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Distance travelled</a:t>
            </a: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Rate of CO2 emissions per kilometer travelled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CA" sz="21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endParaRPr b="0" lang="en-CA" sz="21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160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ctr"/>
          <a:p>
            <a:pPr algn="ctr">
              <a:lnSpc>
                <a:spcPct val="10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Data Parsing</a:t>
            </a:r>
            <a:endParaRPr b="0" lang="en-CA" sz="33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28560" y="1167480"/>
            <a:ext cx="7886160" cy="32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 marL="457200" indent="-36108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Using TTC provided data, we found the number of riders, maximum capacity, and distance travelled for each TTC route.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  <a:ea typeface="Calibri"/>
              </a:rPr>
              <a:t>Most rider percentage of capacity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  <a:ea typeface="Calibri"/>
              </a:rPr>
              <a:t>Least rider percentage of capacity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CA" sz="1800" spc="-1" strike="noStrike">
              <a:latin typeface="Arial"/>
            </a:endParaRPr>
          </a:p>
        </p:txBody>
      </p:sp>
      <p:pic>
        <p:nvPicPr>
          <p:cNvPr id="94" name="Shape 163" descr=""/>
          <p:cNvPicPr/>
          <p:nvPr/>
        </p:nvPicPr>
        <p:blipFill>
          <a:blip r:embed="rId2"/>
          <a:stretch/>
        </p:blipFill>
        <p:spPr>
          <a:xfrm>
            <a:off x="1085400" y="2592000"/>
            <a:ext cx="6978240" cy="1100880"/>
          </a:xfrm>
          <a:prstGeom prst="rect">
            <a:avLst/>
          </a:prstGeom>
          <a:ln>
            <a:noFill/>
          </a:ln>
        </p:spPr>
      </p:pic>
      <p:pic>
        <p:nvPicPr>
          <p:cNvPr id="95" name="Shape 164" descr=""/>
          <p:cNvPicPr/>
          <p:nvPr/>
        </p:nvPicPr>
        <p:blipFill>
          <a:blip r:embed="rId3"/>
          <a:stretch/>
        </p:blipFill>
        <p:spPr>
          <a:xfrm>
            <a:off x="1149840" y="4100400"/>
            <a:ext cx="6978240" cy="93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169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ctr"/>
          <a:p>
            <a:pPr algn="ctr">
              <a:lnSpc>
                <a:spcPct val="10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Distribution of CO2 Emissions</a:t>
            </a:r>
            <a:endParaRPr b="0" lang="en-CA" sz="3300" spc="-1" strike="noStrike">
              <a:latin typeface="Arial"/>
            </a:endParaRPr>
          </a:p>
        </p:txBody>
      </p:sp>
      <p:pic>
        <p:nvPicPr>
          <p:cNvPr id="98" name="Shape 171" descr=""/>
          <p:cNvPicPr/>
          <p:nvPr/>
        </p:nvPicPr>
        <p:blipFill>
          <a:blip r:embed="rId2"/>
          <a:srcRect l="27483" t="46594" r="25416" b="1334"/>
          <a:stretch/>
        </p:blipFill>
        <p:spPr>
          <a:xfrm>
            <a:off x="1728000" y="1156320"/>
            <a:ext cx="5784120" cy="359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176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ctr"/>
          <a:p>
            <a:pPr algn="ctr">
              <a:lnSpc>
                <a:spcPct val="10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Least Efficient Routes</a:t>
            </a:r>
            <a:endParaRPr b="0" lang="en-CA" sz="3300" spc="-1" strike="noStrike">
              <a:latin typeface="Arial"/>
            </a:endParaRPr>
          </a:p>
        </p:txBody>
      </p:sp>
      <p:pic>
        <p:nvPicPr>
          <p:cNvPr id="101" name="Shape 178" descr=""/>
          <p:cNvPicPr/>
          <p:nvPr/>
        </p:nvPicPr>
        <p:blipFill>
          <a:blip r:embed="rId2"/>
          <a:srcRect l="26601" t="34001" r="10791" b="0"/>
          <a:stretch/>
        </p:blipFill>
        <p:spPr>
          <a:xfrm>
            <a:off x="853200" y="1048320"/>
            <a:ext cx="7899480" cy="468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83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ctr"/>
          <a:p>
            <a:pPr>
              <a:lnSpc>
                <a:spcPct val="10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Are incentives effective?</a:t>
            </a:r>
            <a:endParaRPr b="0" lang="en-CA" sz="33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28560" y="1049040"/>
            <a:ext cx="4594680" cy="35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 marL="457200" indent="-3423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  <a:ea typeface="Calibri"/>
              </a:rPr>
              <a:t>TedX on “How to Solve traffic jams” - Adding a small fee ($1) caused traffic to go down by 20% leading to less congestion (non-linear)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  <a:ea typeface="Calibri"/>
              </a:rPr>
              <a:t>Similarly, adding a discount may make more people choose taking the TTC over driving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Calibri"/>
                <a:ea typeface="Calibri"/>
              </a:rPr>
              <a:t>More People will be incentivized to ride bus/ subway/ streetcar more so that it will be cost-neutral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105" name="Shape 186" descr=""/>
          <p:cNvPicPr/>
          <p:nvPr/>
        </p:nvPicPr>
        <p:blipFill>
          <a:blip r:embed="rId2"/>
          <a:stretch/>
        </p:blipFill>
        <p:spPr>
          <a:xfrm>
            <a:off x="5223960" y="931320"/>
            <a:ext cx="3703320" cy="1791000"/>
          </a:xfrm>
          <a:prstGeom prst="rect">
            <a:avLst/>
          </a:prstGeom>
          <a:ln>
            <a:noFill/>
          </a:ln>
        </p:spPr>
      </p:pic>
      <p:pic>
        <p:nvPicPr>
          <p:cNvPr id="106" name="Shape 187" descr=""/>
          <p:cNvPicPr/>
          <p:nvPr/>
        </p:nvPicPr>
        <p:blipFill>
          <a:blip r:embed="rId3"/>
          <a:stretch/>
        </p:blipFill>
        <p:spPr>
          <a:xfrm>
            <a:off x="5223960" y="2723040"/>
            <a:ext cx="1856520" cy="1942560"/>
          </a:xfrm>
          <a:prstGeom prst="rect">
            <a:avLst/>
          </a:prstGeom>
          <a:ln>
            <a:noFill/>
          </a:ln>
        </p:spPr>
      </p:pic>
      <p:pic>
        <p:nvPicPr>
          <p:cNvPr id="107" name="Shape 188" descr=""/>
          <p:cNvPicPr/>
          <p:nvPr/>
        </p:nvPicPr>
        <p:blipFill>
          <a:blip r:embed="rId4"/>
          <a:stretch/>
        </p:blipFill>
        <p:spPr>
          <a:xfrm>
            <a:off x="7137360" y="2727720"/>
            <a:ext cx="1789920" cy="193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93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611892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628560" y="27396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 algn="ctr">
              <a:lnSpc>
                <a:spcPct val="90000"/>
              </a:lnSpc>
            </a:pPr>
            <a:r>
              <a:rPr b="0" lang="en-CA" sz="3300" spc="-1" strike="noStrike">
                <a:solidFill>
                  <a:srgbClr val="000000"/>
                </a:solidFill>
                <a:latin typeface="Calibri"/>
                <a:ea typeface="Calibri"/>
              </a:rPr>
              <a:t>Our Proposal </a:t>
            </a:r>
            <a:endParaRPr b="0" lang="en-CA" sz="33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628560" y="1369080"/>
            <a:ext cx="7886160" cy="309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0640">
              <a:lnSpc>
                <a:spcPct val="100000"/>
              </a:lnSpc>
              <a:spcBef>
                <a:spcPts val="5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Classifying the routes that are saturated and underutilized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100000"/>
              </a:lnSpc>
              <a:spcBef>
                <a:spcPts val="51"/>
              </a:spcBef>
              <a:buClr>
                <a:srgbClr val="000000"/>
              </a:buClr>
              <a:buFont typeface="Arial"/>
              <a:buChar char="-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Optimize the frequency of underutilized routes</a:t>
            </a:r>
            <a:endParaRPr b="0" lang="en-CA" sz="2100" spc="-1" strike="noStrike">
              <a:latin typeface="Arial"/>
            </a:endParaRPr>
          </a:p>
          <a:p>
            <a:pPr marL="457200" indent="-36108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Offer incentives for using underutilized routes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b="0" lang="en-CA" sz="2100" spc="-1" strike="noStrike">
              <a:latin typeface="Arial"/>
            </a:endParaRPr>
          </a:p>
          <a:p>
            <a:pPr marL="177840" indent="-170640">
              <a:lnSpc>
                <a:spcPct val="100000"/>
              </a:lnSpc>
              <a:spcBef>
                <a:spcPts val="5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Add alternatives for more capacity for saturated routes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b="0" lang="en-CA" sz="2100" spc="-1" strike="noStrike">
              <a:latin typeface="Arial"/>
            </a:endParaRPr>
          </a:p>
          <a:p>
            <a:pPr marL="177840" indent="-170640">
              <a:lnSpc>
                <a:spcPct val="100000"/>
              </a:lnSpc>
              <a:spcBef>
                <a:spcPts val="5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2100" spc="-1" strike="noStrike">
                <a:solidFill>
                  <a:srgbClr val="000000"/>
                </a:solidFill>
                <a:latin typeface="Calibri"/>
                <a:ea typeface="Calibri"/>
              </a:rPr>
              <a:t>Launch an App to show capacity utilization and carbon impact</a:t>
            </a:r>
            <a:endParaRPr b="0" lang="en-C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</a:pPr>
            <a:endParaRPr b="0" lang="en-CA" sz="21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LibreOffice/5.4.2.2$Linux_X86_64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en-CA</dc:language>
  <cp:lastModifiedBy/>
  <dcterms:modified xsi:type="dcterms:W3CDTF">2018-02-02T13:56:54Z</dcterms:modified>
  <cp:revision>3</cp:revision>
  <dc:subject/>
  <dc:title/>
</cp:coreProperties>
</file>